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6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eeb12acbc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eeb12acbc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eeb12acbc0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4" name="Google Shape;574;geeb12acbc0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geeb12acbc0_0_1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eeb12acbc0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geeb12acbc0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eeb12acbc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geeb12acbc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eeb12acbc0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9" name="Google Shape;609;geeb12acbc0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eeb12acbc0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8" name="Google Shape;618;geeb12acbc0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eeb12acbc0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geeb12acbc0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gl.org/archives/resources/code/samples/advanced/advanced98/notes/node16.html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3/Part01/components/rendering.html#TriangleStripSet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Box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jogos-digitais.insper-comp.com.br/" TargetMode="Externa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projeção ortográfica teria o mesmo resultado na obra da última ceia de Leonardo da Vinci?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/>
              <a:t>Entrar em Kahoot.it : </a:t>
            </a:r>
            <a:r>
              <a:rPr lang="pt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/>
              <a:t> </a:t>
            </a:r>
            <a:endParaRPr sz="1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b="1"/>
              <a:t>(PREPARAR POR DOCUMENTO)</a:t>
            </a:r>
            <a:endParaRPr sz="1600" b="1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Parametrizado por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fovy: campo de visão angular vertical (eixo y)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razão de aspecto: largura / altura do campo de visão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near: profundidade do plano de corte próximo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far: profundidade do plano de recorte distante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Quantidades derivadas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top = near * tan (fovy)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bottom = –top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right = top * aspect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left = –right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 Device Coords (NDC)</a:t>
            </a:r>
            <a:endParaRPr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Não precisa ser simétrica em relação ao eixo z, porém, para simplificar, assumimos por enquanto que é simétrica</a:t>
            </a:r>
            <a:endParaRPr sz="180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transformação preservará as informações de profundidade</a:t>
            </a:r>
            <a:endParaRPr sz="18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9999" y="2488051"/>
            <a:ext cx="5023926" cy="24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Divisão Homogênea (Homogeneous Divide)</a:t>
            </a:r>
            <a:endParaRPr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96" y="1873443"/>
            <a:ext cx="17526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   Uma opção: projeção ortográfica (basta excluir z)</a:t>
            </a:r>
            <a:endParaRPr sz="16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   Útil, para por exemplo para desenhos de engenharia</a:t>
            </a:r>
            <a:endParaRPr sz="16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72975" y="2688050"/>
            <a:ext cx="2189575" cy="2348725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/>
              <a:t> </a:t>
            </a:r>
            <a:endParaRPr sz="1100"/>
          </a:p>
        </p:txBody>
      </p:sp>
      <p:sp>
        <p:nvSpPr>
          <p:cNvPr id="449" name="Google Shape;449;p47"/>
          <p:cNvSpPr/>
          <p:nvPr/>
        </p:nvSpPr>
        <p:spPr>
          <a:xfrm>
            <a:off x="1960300" y="2208175"/>
            <a:ext cx="7110000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 : X3DViewpointNode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 		[in]     	set_bind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[in,out] 	centerOfRotation	0 0 0</a:t>
            </a:r>
            <a:r>
              <a:rPr lang="pt-BR">
                <a:solidFill>
                  <a:schemeClr val="dk1"/>
                </a:solidFill>
              </a:rPr>
              <a:t>	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SFString   	[in,out] 	description       	</a:t>
            </a:r>
            <a:r>
              <a:rPr lang="pt-BR">
                <a:solidFill>
                  <a:schemeClr val="dk1"/>
                </a:solidFill>
              </a:rPr>
              <a:t>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""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>
                <a:solidFill>
                  <a:schemeClr val="dk1"/>
                </a:solidFill>
              </a:rPr>
              <a:t>SFFloat    	[in,out] 	fieldOfView       		π/4     	(0,π)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  	[in,out] 	jump              	</a:t>
            </a:r>
            <a:r>
              <a:rPr lang="pt-BR">
                <a:solidFill>
                  <a:schemeClr val="dk1"/>
                </a:solidFill>
              </a:rPr>
              <a:t>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		[in,out]	metadata          </a:t>
            </a:r>
            <a:r>
              <a:rPr lang="pt-BR">
                <a:solidFill>
                  <a:schemeClr val="dk1"/>
                </a:solidFill>
              </a:rPr>
              <a:t>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  	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>
                <a:solidFill>
                  <a:schemeClr val="dk1"/>
                </a:solidFill>
              </a:rPr>
              <a:t>SFRotation	[in,out] 	orientation       		0 0 1 0	[-1,1],(-∞,∞)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>
                <a:solidFill>
                  <a:schemeClr val="dk1"/>
                </a:solidFill>
              </a:rPr>
              <a:t>SFVec3f    	[in,out] 	position          		0 0 10 	(-∞,∞)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  	[in,out] 	retainUserOffsets	FALSE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SFTime    		[out]    	bindTime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  	[out]    	isBound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 : X3DCoordinateNode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	[in,out]	metadata 	NULL   	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>
                <a:solidFill>
                  <a:schemeClr val="dk1"/>
                </a:solidFill>
              </a:rPr>
              <a:t>MFVec3f 	[in,out]	point    	[]     	</a:t>
            </a:r>
            <a:r>
              <a:rPr lang="pt-BR" sz="1500" b="1">
                <a:solidFill>
                  <a:schemeClr val="dk1"/>
                </a:solidFill>
              </a:rPr>
              <a:t>	</a:t>
            </a:r>
            <a:r>
              <a:rPr lang="pt-BR" sz="1600" b="1">
                <a:solidFill>
                  <a:schemeClr val="dk1"/>
                </a:solidFill>
              </a:rPr>
              <a:t>(-∞,∞)</a:t>
            </a:r>
            <a:endParaRPr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TriangleSet</a:t>
            </a:r>
            <a:r>
              <a:rPr lang="pt-BR" sz="170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/>
              <a:t>Coordinate</a:t>
            </a:r>
            <a:r>
              <a:rPr lang="pt-BR" sz="1700"/>
              <a:t>. Se o nó de coordenadas não contém um múltiplo de três valores de coordenadas, os vértices restantes devem ser ignorados..</a:t>
            </a:r>
            <a:endParaRPr sz="170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978" y="2811494"/>
            <a:ext cx="2141637" cy="1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24175" y="2156325"/>
            <a:ext cx="6814500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 : X3DComposedGeometryNode {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MFNode	[in,out] 	attrib          	[]   </a:t>
            </a:r>
            <a:r>
              <a:rPr lang="pt-BR" sz="1600">
                <a:solidFill>
                  <a:schemeClr val="dk1"/>
                </a:solidFill>
              </a:rPr>
              <a:t>	 </a:t>
            </a: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	[in,out] 	color           	NULL [X3DColorNode]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>
                <a:solidFill>
                  <a:schemeClr val="dk1"/>
                </a:solidFill>
              </a:rPr>
              <a:t>SFNode</a:t>
            </a:r>
            <a:r>
              <a:rPr lang="pt-BR" sz="1600" b="1">
                <a:solidFill>
                  <a:schemeClr val="dk1"/>
                </a:solidFill>
              </a:rPr>
              <a:t>	</a:t>
            </a:r>
            <a:r>
              <a:rPr lang="pt-BR" sz="1500" b="1">
                <a:solidFill>
                  <a:schemeClr val="dk1"/>
                </a:solidFill>
              </a:rPr>
              <a:t>[in,out] 	coord           	NULL [X3DCoordinateNode]</a:t>
            </a:r>
            <a:endParaRPr sz="1500" b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	[in,out] 	fogCoord        	NULL [FogCoordinate]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	[in,out] 	metadata        	NULL [X3DMetadataObject]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	[in,out] 	normal          	NULL [X3DNormalNode]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	[in,out] 	texCoord        	NULL [X3DTextureCoordinateNode]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	[]       	ccw             	TRUE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	[]       	colorPerVertex  	TRUE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</a:t>
            </a:r>
            <a:r>
              <a:rPr lang="pt-BR" sz="1500">
                <a:solidFill>
                  <a:schemeClr val="dk1"/>
                </a:solidFill>
              </a:rPr>
              <a:t>	</a:t>
            </a: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TRUE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</a:t>
            </a:r>
            <a:r>
              <a:rPr lang="pt-BR" sz="1500">
                <a:solidFill>
                  <a:schemeClr val="dk1"/>
                </a:solidFill>
              </a:rPr>
              <a:t>	</a:t>
            </a: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solid           	TRUE</a:t>
            </a:r>
            <a:endParaRPr sz="15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1470227" y="1926825"/>
            <a:ext cx="7568400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 : X3DComposedGeometryNode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	set_index   	[]   	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[0,∞) or −1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MFNode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[in,out] 	attrib      	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	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[in,out] 	color           	NULL 	[X3DColorNode]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>
                <a:solidFill>
                  <a:schemeClr val="dk1"/>
                </a:solidFill>
              </a:rPr>
              <a:t>SFNode [in,out] 	coord           	NULL 	[X3DCoordinateNode]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fogCoord        	NULL 	[FogCoordinate]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metadata       	NULL 	[X3DMetadataObject]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[in,out] 	normal          	NULL 	[X3DNormalNode]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texCoord        	NULL 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ccw             	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colorPerVertex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solid           	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>
                <a:solidFill>
                  <a:schemeClr val="dk1"/>
                </a:solidFill>
              </a:rPr>
              <a:t>MFInt32 []       	index           	[]   		[0,∞) or −1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 (exemplo)</a:t>
            </a:r>
            <a:br>
              <a:rPr lang="pt-BR"/>
            </a:br>
            <a:endParaRPr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index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 1 2 3 4 5 6 7 8 9 10 11 12 -1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 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pic>
        <p:nvPicPr>
          <p:cNvPr id="505" name="Google Shape;505;p52" descr="TriangleStrip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direção de montagem dos triângulos precisa ser constantemente alternada, senão a detecção de triângulos irá falhar</a:t>
            </a:r>
            <a:endParaRPr/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</a:t>
            </a:r>
            <a:endParaRPr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514" name="Google Shape;514;p53"/>
          <p:cNvPicPr preferRelativeResize="0"/>
          <p:nvPr/>
        </p:nvPicPr>
        <p:blipFill rotWithShape="1">
          <a:blip r:embed="rId3">
            <a:alphaModFix/>
          </a:blip>
          <a:srcRect l="15339" t="9785" r="14617" b="20014"/>
          <a:stretch/>
        </p:blipFill>
        <p:spPr>
          <a:xfrm>
            <a:off x="2307100" y="1960300"/>
            <a:ext cx="4576526" cy="1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3"/>
          <p:cNvSpPr txBox="1"/>
          <p:nvPr/>
        </p:nvSpPr>
        <p:spPr>
          <a:xfrm>
            <a:off x="595625" y="5041425"/>
            <a:ext cx="758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Fonte: 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https://www.opengl.org/archives/resources/code/samples/advanced/advanced98/notes/node16.htm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l</a:t>
            </a:r>
            <a:r>
              <a:rPr lang="pt-BR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TriangleStripSet</a:t>
            </a:r>
            <a:r>
              <a:rPr lang="pt-BR" sz="1700"/>
              <a:t> representa uma forma geométrica 3D composta por faixas de triângulos. O campo </a:t>
            </a:r>
            <a:r>
              <a:rPr lang="pt-BR" sz="1700" b="1"/>
              <a:t>stripCount</a:t>
            </a:r>
            <a:r>
              <a:rPr lang="pt-BR" sz="1700"/>
              <a:t> descreve quantos vértices devem ser usados em cada faixa do </a:t>
            </a:r>
            <a:r>
              <a:rPr lang="pt-BR" sz="1700" b="1"/>
              <a:t>Coordinate</a:t>
            </a:r>
            <a:r>
              <a:rPr lang="pt-BR" sz="1700"/>
              <a:t>. As coordenadas são atribuídas a cada faixa pegando os vértices </a:t>
            </a:r>
            <a:r>
              <a:rPr lang="pt-BR" sz="1700" b="1"/>
              <a:t>stripCount[i]</a:t>
            </a:r>
            <a:r>
              <a:rPr lang="pt-BR" sz="1700"/>
              <a:t> do campo de coordenadas, onde i é um índice sequencial de stripCount.</a:t>
            </a:r>
            <a:endParaRPr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 : X3DComposedGeometryNode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MFNode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[in,out] 	attrib          	[]   	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color           	NULL 	[X3DColorNode]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>
                <a:solidFill>
                  <a:schemeClr val="dk1"/>
                </a:solidFill>
              </a:rPr>
              <a:t>SFNode [in,out] 	coord           	NULL 	[X3DCoordinateNode]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fogCoord       	NULL 	[FogCoordinate]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metadata      	NULL 	[X3DMetadataObject]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normal          	NULL 	[X3DNormalNode]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>
                <a:solidFill>
                  <a:schemeClr val="dk1"/>
                </a:solidFill>
              </a:rPr>
              <a:t>MFInt32 [in,out] 	stripCount      	[]   		[3,∞)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[in,out] 	texCoord        	NULL 	[X3DTextureCoordinateNode]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ccw             	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colorPerVertex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[]       	solid           	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0" name="Google Shape;530;p55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stripCount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32" name="Google Shape;532;p55" descr="TriangleStripSet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Box</a:t>
            </a:r>
            <a:br>
              <a:rPr lang="pt-BR"/>
            </a:br>
            <a:endParaRPr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Box</a:t>
            </a:r>
            <a:r>
              <a:rPr lang="pt-BR" sz="1700"/>
              <a:t> especifica uma caixa 3D paralelepípeda retangular centrada no (0, 0, 0) no sistema de coordenadas local e alinhado com os eixos de coordenadas locais. Por padrão, a caixa mede 2 unidades em cada dimensão, de -1 a +1. O campo </a:t>
            </a:r>
            <a:r>
              <a:rPr lang="pt-BR" sz="1700" b="1"/>
              <a:t>size</a:t>
            </a:r>
            <a:r>
              <a:rPr lang="pt-BR" sz="1700"/>
              <a:t> especifica as extensões da caixa ao longo dos eixos X, Y e Z, respectivamente, e cada valor do tamanho deve ser maior que zero.</a:t>
            </a:r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2790092" y="3016403"/>
            <a:ext cx="62484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: X3DGeometryNode { 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	[in,out] 	metadata 	NULL  	[X3DMetadataObject]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</a:rPr>
              <a:t>  SFVec3f 	[]       	size    	2 2 2 	(0,∞)</a:t>
            </a:r>
            <a:endParaRPr b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	</a:t>
            </a:r>
            <a:r>
              <a:rPr lang="pt-BR" sz="1600">
                <a:solidFill>
                  <a:schemeClr val="dk1"/>
                </a:solidFill>
              </a:rPr>
              <a:t>	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solid    	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542" name="Google Shape;542;p56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https://www.web3d.org/documents/specifications/19775-1/V3.3/Part01/components/geometry3D.html#Box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43" name="Google Shape;543;p56" descr="Box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" y="2407113"/>
            <a:ext cx="2619250" cy="241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/>
              <a:t>Continuar renderizador:</a:t>
            </a:r>
            <a:endParaRPr sz="1900" b="1"/>
          </a:p>
          <a:p>
            <a:pPr marL="0" lvl="0" indent="0" algn="just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>
                <a:latin typeface="Calibri"/>
                <a:ea typeface="Calibri"/>
                <a:cs typeface="Calibri"/>
                <a:sym typeface="Calibri"/>
              </a:rPr>
              <a:t>Tarefa 1: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suavização dos triângulos por superamostragem (2 pontos)</a:t>
            </a:r>
            <a:endParaRPr sz="16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fazer as transformadas no modelo (2 pontos)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fazer as transformadas de câmera (2 pontos)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 fazer as transformadas de projeção perspectiva (2 pontos)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>
                <a:latin typeface="Calibri"/>
                <a:ea typeface="Calibri"/>
                <a:cs typeface="Calibri"/>
                <a:sym typeface="Calibri"/>
              </a:rPr>
              <a:t>fazer as transformações para coordenadas da tela (2 ponto)</a:t>
            </a:r>
            <a:endParaRPr sz="2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/>
              <a:t>Base: </a:t>
            </a:r>
            <a:endParaRPr sz="19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>
                <a:solidFill>
                  <a:schemeClr val="hlink"/>
                </a:solidFill>
                <a:hlinkClick r:id="rId3"/>
              </a:rPr>
              <a:t>https://github.com/lpsoares/Renderizador</a:t>
            </a:r>
            <a:r>
              <a:rPr lang="pt-BR" sz="1900"/>
              <a:t> (atualizar)</a:t>
            </a: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/>
              <a:t>Data de Entrega: </a:t>
            </a:r>
            <a:endParaRPr sz="19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/>
              <a:t>16/9/2021 às 23:59, Supondo mesmo repositório da fase 1.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/>
              <a:t>Detalhes:</a:t>
            </a:r>
            <a:endParaRPr sz="1900" b="1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/>
              <a:t>Página da Disciplina (</a:t>
            </a:r>
            <a:r>
              <a:rPr lang="pt-BR" sz="1900" u="sng">
                <a:solidFill>
                  <a:schemeClr val="hlink"/>
                </a:solidFill>
                <a:hlinkClick r:id="rId4"/>
              </a:rPr>
              <a:t>http://jogos-digitais.insper-comp.com.br/</a:t>
            </a:r>
            <a:r>
              <a:rPr lang="pt-BR" sz="1900"/>
              <a:t>)</a:t>
            </a:r>
            <a:endParaRPr sz="190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57" name="Google Shape;557;p58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Boa explicação da matriz de projeção: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Bom também: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Outro documento: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Mudança de sistema de coordenadas =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	Mudança da base + mudança do origem do sistema</a:t>
            </a:r>
            <a:endParaRPr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70" name="Google Shape;570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25158" y="2857500"/>
            <a:ext cx="6271708" cy="14732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5158" y="915832"/>
            <a:ext cx="6271707" cy="14296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(3D)</a:t>
            </a:r>
            <a:endParaRPr/>
          </a:p>
        </p:txBody>
      </p:sp>
      <p:sp>
        <p:nvSpPr>
          <p:cNvPr id="578" name="Google Shape;578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79" name="Google Shape;579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85311" y="908875"/>
            <a:ext cx="2494763" cy="1553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07324" y="2802746"/>
            <a:ext cx="3768405" cy="1830675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1"/>
          <p:cNvSpPr txBox="1">
            <a:spLocks noGrp="1"/>
          </p:cNvSpPr>
          <p:nvPr>
            <p:ph type="body" idx="1"/>
          </p:nvPr>
        </p:nvSpPr>
        <p:spPr>
          <a:xfrm>
            <a:off x="218650" y="2980850"/>
            <a:ext cx="4437600" cy="19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Entrada: ponto em 3D-H</a:t>
            </a:r>
            <a:endParaRPr/>
          </a:p>
          <a:p>
            <a:pPr marL="0" lvl="0" indent="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0" lvl="0" indent="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Após aplicar P: ponto em 3D-H</a:t>
            </a:r>
            <a:endParaRPr/>
          </a:p>
          <a:p>
            <a:pPr marL="0" lvl="0" indent="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/>
          </a:p>
          <a:p>
            <a:pPr marL="0" lvl="0" indent="0" algn="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Após divisão de coordenada homogênea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595" name="Google Shape;595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597" name="Google Shape;597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733375"/>
            <a:ext cx="9144002" cy="4248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603" name="Google Shape;603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04" name="Google Shape;604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05" name="Google Shape;605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1926125"/>
            <a:ext cx="4281543" cy="1862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62854" y="1775592"/>
            <a:ext cx="2749550" cy="248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612" name="Google Shape;612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13" name="Google Shape;613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14" name="Google Shape;614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8348" y="1086000"/>
            <a:ext cx="5002304" cy="23352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5481" y="3236077"/>
            <a:ext cx="23114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Clipping</a:t>
            </a:r>
            <a:endParaRPr/>
          </a:p>
        </p:txBody>
      </p:sp>
      <p:sp>
        <p:nvSpPr>
          <p:cNvPr id="621" name="Google Shape;621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622" name="Google Shape;622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1815139"/>
            <a:ext cx="8428232" cy="20847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628" name="Google Shape;628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9908" y="1592262"/>
            <a:ext cx="3408381" cy="2989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9" name="Google Shape;629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48165" y="1592262"/>
            <a:ext cx="2989603" cy="2989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Z-fighting</a:t>
            </a:r>
            <a:endParaRPr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637" name="Google Shape;637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9411" y="914570"/>
            <a:ext cx="8119370" cy="44961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173" y="4770743"/>
            <a:ext cx="2465389" cy="602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3526</Words>
  <Application>Microsoft Macintosh PowerPoint</Application>
  <PresentationFormat>On-screen Show (16:10)</PresentationFormat>
  <Paragraphs>419</Paragraphs>
  <Slides>64</Slides>
  <Notes>64</Notes>
  <HiddenSlides>11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Arial</vt:lpstr>
      <vt:lpstr>Calibri</vt:lpstr>
      <vt:lpstr>Verdana</vt:lpstr>
      <vt:lpstr>Personalizar design</vt:lpstr>
      <vt:lpstr>PowerPoint Presentation</vt:lpstr>
      <vt:lpstr>Kahoot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Relembrando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IndexedTriangleStripSet </vt:lpstr>
      <vt:lpstr>IndexedTriangleStripSet (exemplo) </vt:lpstr>
      <vt:lpstr>Cuidado</vt:lpstr>
      <vt:lpstr>TriangleStripSet </vt:lpstr>
      <vt:lpstr>TriangleStripSet (exemplo) </vt:lpstr>
      <vt:lpstr>Box </vt:lpstr>
      <vt:lpstr>Projeto 1 : Segunda Parte</vt:lpstr>
      <vt:lpstr>PowerPoint Presentation</vt:lpstr>
      <vt:lpstr>Referências:</vt:lpstr>
      <vt:lpstr>PowerPoint Presentation</vt:lpstr>
      <vt:lpstr>Projeção Perspectiva Básica (3D)</vt:lpstr>
      <vt:lpstr>Para os curiosos</vt:lpstr>
      <vt:lpstr>PowerPoint Presentation</vt:lpstr>
      <vt:lpstr>PowerPoint Presentation</vt:lpstr>
      <vt:lpstr>PowerPoint Presentation</vt:lpstr>
      <vt:lpstr>Clipping</vt:lpstr>
      <vt:lpstr>PowerPoint Presentation</vt:lpstr>
      <vt:lpstr>Z-fighting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2023-02-17T14:44:28Z</dcterms:modified>
</cp:coreProperties>
</file>